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3.xml" ContentType="application/vnd.openxmlformats-officedocument.themeOverr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71" r:id="rId5"/>
    <p:sldId id="267" r:id="rId6"/>
    <p:sldId id="272" r:id="rId7"/>
    <p:sldId id="273" r:id="rId8"/>
    <p:sldId id="274" r:id="rId9"/>
    <p:sldId id="279" r:id="rId10"/>
    <p:sldId id="275" r:id="rId11"/>
    <p:sldId id="266" r:id="rId12"/>
    <p:sldId id="262" r:id="rId13"/>
    <p:sldId id="276" r:id="rId14"/>
    <p:sldId id="278" r:id="rId15"/>
    <p:sldId id="277" r:id="rId16"/>
    <p:sldId id="269" r:id="rId17"/>
    <p:sldId id="26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CEF"/>
    <a:srgbClr val="CC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0" autoAdjust="0"/>
  </p:normalViewPr>
  <p:slideViewPr>
    <p:cSldViewPr snapToGrid="0">
      <p:cViewPr varScale="1">
        <p:scale>
          <a:sx n="102" d="100"/>
          <a:sy n="102" d="100"/>
        </p:scale>
        <p:origin x="138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4/7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34571-20DC-4359-9C3B-4D9205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4/7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BD28F-5F81-4628-B7F7-4CFA7C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F377F-049F-4A50-A632-6FA81BE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9E689-614A-4297-B51A-02A5756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4/7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A80CF-7ED1-4A0E-83CB-11D5DC0A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512C-84E6-4139-A15F-D2EF1137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119B5B-C61F-4AAB-AD46-F9F01750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4/7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E59CEA-4DBF-4E97-8194-416BC9A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76FBFD-A931-4F8A-8815-3DCE3E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4/7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6.mp4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&#26426;&#26800;&#35774;&#35745;/2d_leg_sim.SLDPRT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4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20EC9F-A5D2-4081-AFE8-34197272C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5360330"/>
            <a:ext cx="10850563" cy="475132"/>
          </a:xfrm>
        </p:spPr>
        <p:txBody>
          <a:bodyPr/>
          <a:lstStyle/>
          <a:p>
            <a:pPr algn="ctr"/>
            <a:r>
              <a:rPr lang="zh-CN" altLang="en-US" dirty="0"/>
              <a:t>无</a:t>
            </a:r>
            <a:r>
              <a:rPr lang="en-US" altLang="zh-CN" dirty="0"/>
              <a:t>62  </a:t>
            </a:r>
            <a:r>
              <a:rPr lang="zh-CN" altLang="en-US" dirty="0"/>
              <a:t>毕骏达             指导教师：孙忆南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74227"/>
            <a:ext cx="10850562" cy="749082"/>
          </a:xfrm>
        </p:spPr>
        <p:txBody>
          <a:bodyPr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小型仿生跳跃滑翔运动装置 </a:t>
            </a:r>
            <a:r>
              <a:rPr lang="en-US" altLang="zh-CN" dirty="0">
                <a:ln>
                  <a:solidFill>
                    <a:schemeClr val="bg1"/>
                  </a:solidFill>
                </a:ln>
              </a:rPr>
              <a:t>– </a:t>
            </a: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中期答辩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635025" y="5313270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 FOC</a:t>
            </a:r>
            <a:r>
              <a:rPr lang="zh-CN" altLang="en-US" dirty="0"/>
              <a:t>电机控制板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55F6B1-9E32-4088-BBA6-601DBE5BBFB8}"/>
              </a:ext>
            </a:extLst>
          </p:cNvPr>
          <p:cNvSpPr txBox="1"/>
          <p:nvPr/>
        </p:nvSpPr>
        <p:spPr>
          <a:xfrm>
            <a:off x="6697326" y="5313270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PCBA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8D1032-625A-4E00-A696-F76F079D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59026"/>
            <a:ext cx="3324913" cy="388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F8E38-193E-4745-9526-8042A50DE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3499" r="17219" b="23355"/>
          <a:stretch/>
        </p:blipFill>
        <p:spPr>
          <a:xfrm>
            <a:off x="5268874" y="1359026"/>
            <a:ext cx="625161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电机控制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ROS</a:t>
            </a:r>
            <a:r>
              <a:rPr lang="zh-CN" altLang="en-US" dirty="0"/>
              <a:t>通信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56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电机控制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EFC4B-8927-43C8-9AAC-54040964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43" y="1272619"/>
            <a:ext cx="5733644" cy="4242061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E4BF162F-308F-4A12-88E5-0E059B5E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9" y="2817779"/>
            <a:ext cx="5220844" cy="276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6F0377-031E-41CC-AB67-CD1EB7436299}"/>
              </a:ext>
            </a:extLst>
          </p:cNvPr>
          <p:cNvSpPr txBox="1"/>
          <p:nvPr/>
        </p:nvSpPr>
        <p:spPr>
          <a:xfrm>
            <a:off x="669924" y="1392137"/>
            <a:ext cx="522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FOC</a:t>
            </a:r>
            <a:r>
              <a:rPr lang="zh-CN" altLang="en-US" dirty="0"/>
              <a:t>（</a:t>
            </a:r>
            <a:r>
              <a:rPr lang="en-US" altLang="zh-CN" dirty="0"/>
              <a:t>Field Oriented Control</a:t>
            </a:r>
            <a:r>
              <a:rPr lang="zh-CN" altLang="en-US" dirty="0"/>
              <a:t>）：磁场定向控制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优点：电机转矩平稳、噪声小、效率高，并且具有高速的动态响应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98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19B51-5147-42BE-AFE2-30B0C134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空载测试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FF3A4E-313F-4DD4-A0FD-4B14D80F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515100"/>
            <a:ext cx="5938266" cy="206381"/>
          </a:xfrm>
        </p:spPr>
        <p:txBody>
          <a:bodyPr/>
          <a:lstStyle/>
          <a:p>
            <a:r>
              <a:rPr lang="zh-CN" altLang="en-US" dirty="0"/>
              <a:t>注：启动后画图工具数值就不变了，实际电机已停止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CC59-B20C-4D3F-94FC-BF2C7F80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8C8460-AAB0-4A71-8BF2-4B2E56889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053" y="3224160"/>
            <a:ext cx="3353434" cy="2795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B064B1-6C11-4ABA-9669-4E1CD83F9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420" y="3224160"/>
            <a:ext cx="3353434" cy="2795179"/>
          </a:xfrm>
          <a:prstGeom prst="rect">
            <a:avLst/>
          </a:prstGeom>
        </p:spPr>
      </p:pic>
      <p:pic>
        <p:nvPicPr>
          <p:cNvPr id="8" name="883b6912cfc0e554474e7352ac532a78">
            <a:hlinkClick r:id="" action="ppaction://media"/>
            <a:extLst>
              <a:ext uri="{FF2B5EF4-FFF2-40B4-BE49-F238E27FC236}">
                <a16:creationId xmlns:a16="http://schemas.microsoft.com/office/drawing/2014/main" id="{60BD591E-B0C6-480E-819B-32F5CAB8B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41421" y="1177490"/>
            <a:ext cx="3353434" cy="1886307"/>
          </a:xfrm>
          <a:prstGeom prst="rect">
            <a:avLst/>
          </a:prstGeom>
        </p:spPr>
      </p:pic>
      <p:pic>
        <p:nvPicPr>
          <p:cNvPr id="9" name="082395a2cbbf735ef6b36d3a6a6c7c54">
            <a:hlinkClick r:id="" action="ppaction://media"/>
            <a:extLst>
              <a:ext uri="{FF2B5EF4-FFF2-40B4-BE49-F238E27FC236}">
                <a16:creationId xmlns:a16="http://schemas.microsoft.com/office/drawing/2014/main" id="{B155A5E9-B453-4F2D-8D7F-8025FC5EF4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8893631" y="450912"/>
            <a:ext cx="1900277" cy="33534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2AFE08-6C8C-43CE-B558-E8E820A85315}"/>
              </a:ext>
            </a:extLst>
          </p:cNvPr>
          <p:cNvSpPr txBox="1"/>
          <p:nvPr/>
        </p:nvSpPr>
        <p:spPr>
          <a:xfrm>
            <a:off x="671515" y="1380379"/>
            <a:ext cx="169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平稳启动测试：</a:t>
            </a:r>
            <a:endParaRPr lang="en-US" altLang="zh-CN" dirty="0"/>
          </a:p>
          <a:p>
            <a:r>
              <a:rPr lang="en-US" altLang="zh-CN" dirty="0"/>
              <a:t>4s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0-3300rpm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09E51A-DF94-4E62-8B8A-9BB5D3E31CEF}"/>
              </a:ext>
            </a:extLst>
          </p:cNvPr>
          <p:cNvSpPr txBox="1"/>
          <p:nvPr/>
        </p:nvSpPr>
        <p:spPr>
          <a:xfrm>
            <a:off x="6096000" y="1383060"/>
            <a:ext cx="1997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快速启动测试：</a:t>
            </a:r>
            <a:endParaRPr lang="en-US" altLang="zh-CN" dirty="0"/>
          </a:p>
          <a:p>
            <a:r>
              <a:rPr lang="en-US" altLang="zh-CN" dirty="0"/>
              <a:t>120ms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0-10000rpm</a:t>
            </a:r>
          </a:p>
          <a:p>
            <a:endParaRPr lang="en-US" altLang="zh-CN" dirty="0"/>
          </a:p>
          <a:p>
            <a:r>
              <a:rPr lang="zh-CN" altLang="en-US" dirty="0"/>
              <a:t>行程≈</a:t>
            </a:r>
            <a:r>
              <a:rPr lang="en-US" altLang="zh-CN" dirty="0"/>
              <a:t>0.12*10000/60/2=10(r)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89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71175-D067-4929-9A23-C6156B5E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带减速器测试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4FFBC5-18D1-4556-93D1-1D799E01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注：由于惯性，视频</a:t>
            </a:r>
            <a:r>
              <a:rPr lang="en-US" altLang="zh-CN" dirty="0"/>
              <a:t>2</a:t>
            </a:r>
            <a:r>
              <a:rPr lang="zh-CN" altLang="en-US" dirty="0"/>
              <a:t>大齿轮实际行程远多于设计值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AFA86-442B-4D96-853E-CC3FD1FF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D4BEF-8C9F-4A0B-83E3-E99AF1BC4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2439480" y="3193342"/>
            <a:ext cx="3395711" cy="2830418"/>
          </a:xfrm>
          <a:prstGeom prst="rect">
            <a:avLst/>
          </a:prstGeom>
        </p:spPr>
      </p:pic>
      <p:pic>
        <p:nvPicPr>
          <p:cNvPr id="6" name="72cbb9917905d8101ebb4e4a9fa1c8d4">
            <a:hlinkClick r:id="" action="ppaction://media"/>
            <a:extLst>
              <a:ext uri="{FF2B5EF4-FFF2-40B4-BE49-F238E27FC236}">
                <a16:creationId xmlns:a16="http://schemas.microsoft.com/office/drawing/2014/main" id="{ADC96E31-96DF-46CD-B673-9712AE08A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9482" y="1148903"/>
            <a:ext cx="3395710" cy="1924236"/>
          </a:xfrm>
          <a:prstGeom prst="rect">
            <a:avLst/>
          </a:prstGeom>
        </p:spPr>
      </p:pic>
      <p:pic>
        <p:nvPicPr>
          <p:cNvPr id="7" name="bc9ae6b58f58fc8b15b32432adc119a5">
            <a:hlinkClick r:id="" action="ppaction://media"/>
            <a:extLst>
              <a:ext uri="{FF2B5EF4-FFF2-40B4-BE49-F238E27FC236}">
                <a16:creationId xmlns:a16="http://schemas.microsoft.com/office/drawing/2014/main" id="{DE56E6F6-9D79-4B99-B4E4-CC693E0276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4778" y="1148903"/>
            <a:ext cx="3395710" cy="1924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FB8EF5-2226-4611-8EC1-A0AC95290B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/>
        </p:blipFill>
        <p:spPr>
          <a:xfrm>
            <a:off x="8124776" y="3195698"/>
            <a:ext cx="3395711" cy="28304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DBB61B-EA20-4132-A54B-6396DDDC52D7}"/>
              </a:ext>
            </a:extLst>
          </p:cNvPr>
          <p:cNvSpPr/>
          <p:nvPr/>
        </p:nvSpPr>
        <p:spPr>
          <a:xfrm>
            <a:off x="560992" y="1383060"/>
            <a:ext cx="1748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平稳启动测试：</a:t>
            </a:r>
            <a:endParaRPr lang="en-US" altLang="zh-CN" dirty="0"/>
          </a:p>
          <a:p>
            <a:r>
              <a:rPr lang="en-US" altLang="zh-CN" dirty="0"/>
              <a:t>2.5s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0-1000rpm</a:t>
            </a:r>
          </a:p>
          <a:p>
            <a:endParaRPr lang="en-US" altLang="zh-CN" dirty="0"/>
          </a:p>
          <a:p>
            <a:r>
              <a:rPr lang="zh-CN" altLang="en-US" dirty="0"/>
              <a:t>大齿轮约转</a:t>
            </a:r>
            <a:r>
              <a:rPr lang="en-US" altLang="zh-CN" dirty="0"/>
              <a:t>1</a:t>
            </a:r>
            <a:r>
              <a:rPr lang="zh-CN" altLang="en-US" dirty="0"/>
              <a:t>圈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9D4FD9-4CB4-40D1-B86B-FE4B3D489F18}"/>
              </a:ext>
            </a:extLst>
          </p:cNvPr>
          <p:cNvSpPr txBox="1"/>
          <p:nvPr/>
        </p:nvSpPr>
        <p:spPr>
          <a:xfrm>
            <a:off x="6096000" y="1383060"/>
            <a:ext cx="1997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快速启动测试：</a:t>
            </a:r>
            <a:endParaRPr lang="en-US" altLang="zh-CN" dirty="0"/>
          </a:p>
          <a:p>
            <a:r>
              <a:rPr lang="en-US" altLang="zh-CN" dirty="0"/>
              <a:t>120ms</a:t>
            </a:r>
            <a:r>
              <a:rPr lang="zh-CN" altLang="en-US" dirty="0"/>
              <a:t>内</a:t>
            </a:r>
            <a:endParaRPr lang="en-US" altLang="zh-CN" dirty="0"/>
          </a:p>
          <a:p>
            <a:r>
              <a:rPr lang="en-US" altLang="zh-CN" dirty="0"/>
              <a:t>0-10000rpm</a:t>
            </a:r>
          </a:p>
          <a:p>
            <a:endParaRPr lang="en-US" altLang="zh-CN" dirty="0"/>
          </a:p>
          <a:p>
            <a:r>
              <a:rPr lang="zh-CN" altLang="en-US" dirty="0"/>
              <a:t>行程≈</a:t>
            </a:r>
            <a:r>
              <a:rPr lang="en-US" altLang="zh-CN" dirty="0"/>
              <a:t>0.12*10000/60/2=10(r)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29E88-791E-44C5-B4A5-7E3A2BB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嵌入式系统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A464BC-DBA9-437A-8D31-461A8F45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C00EC-FBA6-425E-9483-1A397813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CD72F-0E30-4F72-A2A2-292B176A4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33" r="2665"/>
          <a:stretch/>
        </p:blipFill>
        <p:spPr>
          <a:xfrm>
            <a:off x="5806612" y="1213174"/>
            <a:ext cx="5607973" cy="49212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8ED71A-F2D6-411F-B504-4E7BD875CBA2}"/>
              </a:ext>
            </a:extLst>
          </p:cNvPr>
          <p:cNvSpPr txBox="1"/>
          <p:nvPr/>
        </p:nvSpPr>
        <p:spPr>
          <a:xfrm>
            <a:off x="777415" y="1370757"/>
            <a:ext cx="3785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en-US" altLang="zh-CN" dirty="0"/>
              <a:t>16.04+ROS Kinetic </a:t>
            </a:r>
            <a:r>
              <a:rPr lang="en-US" altLang="zh-CN" dirty="0">
                <a:sym typeface="Wingdings" panose="05000000000000000000" pitchFamily="2" charset="2"/>
              </a:rPr>
              <a:t>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OpenCV</a:t>
            </a:r>
            <a:r>
              <a:rPr lang="zh-CN" altLang="en-US" dirty="0">
                <a:sym typeface="Wingdings" panose="05000000000000000000" pitchFamily="2" charset="2"/>
              </a:rPr>
              <a:t>读取摄像头 </a:t>
            </a:r>
            <a:r>
              <a:rPr lang="en-US" altLang="zh-CN" dirty="0">
                <a:sym typeface="Wingdings" panose="05000000000000000000" pitchFamily="2" charset="2"/>
              </a:rPr>
              <a:t>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编译</a:t>
            </a:r>
            <a:r>
              <a:rPr lang="en-US" altLang="zh-CN" dirty="0">
                <a:sym typeface="Wingdings" panose="05000000000000000000" pitchFamily="2" charset="2"/>
              </a:rPr>
              <a:t>ORB-SLAM 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移植</a:t>
            </a:r>
            <a:r>
              <a:rPr lang="en-US" altLang="zh-CN" dirty="0">
                <a:sym typeface="Wingdings" panose="05000000000000000000" pitchFamily="2" charset="2"/>
              </a:rPr>
              <a:t>BNO080</a:t>
            </a:r>
            <a:r>
              <a:rPr lang="zh-CN" altLang="en-US" dirty="0">
                <a:sym typeface="Wingdings" panose="05000000000000000000" pitchFamily="2" charset="2"/>
              </a:rPr>
              <a:t>驱动 </a:t>
            </a:r>
            <a:r>
              <a:rPr lang="en-US" altLang="zh-CN" dirty="0">
                <a:sym typeface="Wingdings" panose="05000000000000000000" pitchFamily="2" charset="2"/>
              </a:rPr>
              <a:t>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D3CD17-40AD-4229-9266-58DB29F405ED}"/>
              </a:ext>
            </a:extLst>
          </p:cNvPr>
          <p:cNvSpPr/>
          <p:nvPr/>
        </p:nvSpPr>
        <p:spPr>
          <a:xfrm>
            <a:off x="2114713" y="3848493"/>
            <a:ext cx="1250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35849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D614-6521-4A76-B618-4439A609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规划回顾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7AF8EE-3533-4A20-9184-D06B3C4B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862" y="1167205"/>
            <a:ext cx="8923866" cy="5019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5C77C-B58A-46DA-BB91-1B327BA26CD9}"/>
              </a:ext>
            </a:extLst>
          </p:cNvPr>
          <p:cNvSpPr txBox="1"/>
          <p:nvPr/>
        </p:nvSpPr>
        <p:spPr>
          <a:xfrm>
            <a:off x="5024486" y="2921326"/>
            <a:ext cx="53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sym typeface="Wingdings" panose="05000000000000000000" pitchFamily="2" charset="2"/>
              </a:rPr>
              <a:t>································································</a:t>
            </a:r>
            <a:r>
              <a:rPr lang="zh-CN" altLang="en-US" dirty="0">
                <a:solidFill>
                  <a:srgbClr val="92D050"/>
                </a:solidFill>
                <a:sym typeface="Wingdings" panose="05000000000000000000" pitchFamily="2" charset="2"/>
              </a:rPr>
              <a:t>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B6F9E5-E43C-4621-AF25-FCB88CFAA346}"/>
              </a:ext>
            </a:extLst>
          </p:cNvPr>
          <p:cNvSpPr txBox="1"/>
          <p:nvPr/>
        </p:nvSpPr>
        <p:spPr>
          <a:xfrm>
            <a:off x="7486454" y="3620481"/>
            <a:ext cx="307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sym typeface="Wingdings" panose="05000000000000000000" pitchFamily="2" charset="2"/>
              </a:rPr>
              <a:t>··························</a:t>
            </a:r>
            <a:r>
              <a:rPr lang="zh-CN" altLang="en-US" dirty="0">
                <a:solidFill>
                  <a:srgbClr val="92D050"/>
                </a:solidFill>
                <a:sym typeface="Wingdings" panose="05000000000000000000" pitchFamily="2" charset="2"/>
              </a:rPr>
              <a:t>进行中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F7235D80-E45B-4F5D-99EA-6DECBD51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515100"/>
            <a:ext cx="4140201" cy="206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56C209E-75F2-4B1B-959D-51FE8CCC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5151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8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2400" b="0" dirty="0"/>
              <a:t>感谢聆听</a:t>
            </a:r>
            <a:r>
              <a:rPr lang="en-US" altLang="zh-CN" sz="2400" b="0" dirty="0"/>
              <a:t>~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元件选型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机械设计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选材制造</a:t>
            </a:r>
            <a:endParaRPr lang="en-US" altLang="zh-CN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8549-547B-44E5-8938-2AC9E97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元件选型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F1C410-37C6-4786-B4DF-AA958FF3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060ED3-0A4F-484D-91B8-B6317CE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8ECD3-9F73-448E-BB95-B93EC580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65" y="1211580"/>
            <a:ext cx="8615680" cy="4846320"/>
          </a:xfrm>
          <a:prstGeom prst="rect">
            <a:avLst/>
          </a:prstGeom>
        </p:spPr>
      </p:pic>
      <p:pic>
        <p:nvPicPr>
          <p:cNvPr id="1026" name="Picture 2" descr="http://wiki.friendlyarm.com/wiki/images/d/dd/NanoPi-Duo2-layout.jpg">
            <a:extLst>
              <a:ext uri="{FF2B5EF4-FFF2-40B4-BE49-F238E27FC236}">
                <a16:creationId xmlns:a16="http://schemas.microsoft.com/office/drawing/2014/main" id="{4C0D53F1-B10E-4D13-B452-316C2E0D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9" y="1392464"/>
            <a:ext cx="2690349" cy="16781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8D456E-75FF-4722-9AC1-9D6E3E2B0BD4}"/>
              </a:ext>
            </a:extLst>
          </p:cNvPr>
          <p:cNvSpPr txBox="1"/>
          <p:nvPr/>
        </p:nvSpPr>
        <p:spPr>
          <a:xfrm>
            <a:off x="669924" y="1080026"/>
            <a:ext cx="306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NanoPi</a:t>
            </a:r>
            <a:r>
              <a:rPr lang="en-US" altLang="zh-CN" dirty="0"/>
              <a:t> Duo2 </a:t>
            </a:r>
            <a:r>
              <a:rPr lang="zh-CN" altLang="en-US" dirty="0"/>
              <a:t>全志</a:t>
            </a:r>
            <a:r>
              <a:rPr lang="en-US" altLang="zh-CN" dirty="0"/>
              <a:t>H3</a:t>
            </a:r>
            <a:r>
              <a:rPr lang="zh-CN" altLang="en-US" dirty="0"/>
              <a:t>开发板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ECD416-9086-4D19-AF48-30E73EBDC1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b="15978"/>
          <a:stretch/>
        </p:blipFill>
        <p:spPr>
          <a:xfrm>
            <a:off x="3971201" y="2416868"/>
            <a:ext cx="1415999" cy="64574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F81F4EF-B431-457B-914A-A789F0A518FD}"/>
              </a:ext>
            </a:extLst>
          </p:cNvPr>
          <p:cNvCxnSpPr>
            <a:cxnSpLocks/>
          </p:cNvCxnSpPr>
          <p:nvPr/>
        </p:nvCxnSpPr>
        <p:spPr>
          <a:xfrm>
            <a:off x="5387200" y="2332978"/>
            <a:ext cx="8305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B575FF-1935-4066-BAD4-7C12FCF1F258}"/>
              </a:ext>
            </a:extLst>
          </p:cNvPr>
          <p:cNvSpPr txBox="1"/>
          <p:nvPr/>
        </p:nvSpPr>
        <p:spPr>
          <a:xfrm>
            <a:off x="3808214" y="2140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2S</a:t>
            </a:r>
            <a:r>
              <a:rPr lang="zh-CN" altLang="en-US" dirty="0"/>
              <a:t>航模锂电池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DBBB74-077B-49C6-9778-81C91E63932B}"/>
              </a:ext>
            </a:extLst>
          </p:cNvPr>
          <p:cNvSpPr txBox="1"/>
          <p:nvPr/>
        </p:nvSpPr>
        <p:spPr>
          <a:xfrm>
            <a:off x="7650760" y="1392464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OV5640</a:t>
            </a:r>
            <a:r>
              <a:rPr lang="zh-CN" altLang="en-US" dirty="0"/>
              <a:t>摄像头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AC71F26-4E96-4C20-87E1-98D4E64812F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80308" y="1577130"/>
            <a:ext cx="570452" cy="343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AEAFA6F-D36C-4C56-B33B-AA51D4989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34820" r="35237" b="24177"/>
          <a:stretch/>
        </p:blipFill>
        <p:spPr>
          <a:xfrm>
            <a:off x="9268607" y="1392464"/>
            <a:ext cx="437278" cy="5265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A294DB9-4034-4DD2-BA51-4C84084230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75" y="2691874"/>
            <a:ext cx="1080026" cy="10800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53767DB-7FE5-4B13-9EDE-88F3E1CD5B54}"/>
              </a:ext>
            </a:extLst>
          </p:cNvPr>
          <p:cNvSpPr txBox="1"/>
          <p:nvPr/>
        </p:nvSpPr>
        <p:spPr>
          <a:xfrm>
            <a:off x="10436264" y="2338734"/>
            <a:ext cx="16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4.3g</a:t>
            </a:r>
            <a:r>
              <a:rPr lang="zh-CN" altLang="en-US" dirty="0"/>
              <a:t>数字舵机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1056ACB-11FA-4D9D-AAA1-444E901D5E0E}"/>
              </a:ext>
            </a:extLst>
          </p:cNvPr>
          <p:cNvCxnSpPr>
            <a:cxnSpLocks/>
          </p:cNvCxnSpPr>
          <p:nvPr/>
        </p:nvCxnSpPr>
        <p:spPr>
          <a:xfrm flipH="1">
            <a:off x="7574031" y="2523400"/>
            <a:ext cx="2850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7D044BCF-A380-48D4-BEE4-043837ABAC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64" y="3251239"/>
            <a:ext cx="1141350" cy="1141350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81DBEDB-12DE-45EF-B3E0-433A8D056BA0}"/>
              </a:ext>
            </a:extLst>
          </p:cNvPr>
          <p:cNvCxnSpPr>
            <a:cxnSpLocks/>
          </p:cNvCxnSpPr>
          <p:nvPr/>
        </p:nvCxnSpPr>
        <p:spPr>
          <a:xfrm flipV="1">
            <a:off x="3181022" y="2937502"/>
            <a:ext cx="2964388" cy="376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EC20F366-7CD6-40B0-A61C-B8CD19B2D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0111" y="4392589"/>
            <a:ext cx="1330151" cy="161835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068BE94-606E-4F02-AFD4-E900A74F1D75}"/>
              </a:ext>
            </a:extLst>
          </p:cNvPr>
          <p:cNvSpPr txBox="1"/>
          <p:nvPr/>
        </p:nvSpPr>
        <p:spPr>
          <a:xfrm>
            <a:off x="10327205" y="4023257"/>
            <a:ext cx="183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FOC</a:t>
            </a:r>
            <a:r>
              <a:rPr lang="zh-CN" altLang="en-US" dirty="0"/>
              <a:t>电机控制板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134EE5B-689A-4872-A8C4-FB41E95616F7}"/>
              </a:ext>
            </a:extLst>
          </p:cNvPr>
          <p:cNvCxnSpPr>
            <a:cxnSpLocks/>
          </p:cNvCxnSpPr>
          <p:nvPr/>
        </p:nvCxnSpPr>
        <p:spPr>
          <a:xfrm>
            <a:off x="3733101" y="1264855"/>
            <a:ext cx="2362899" cy="563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62E1117-923D-4F9D-AF42-A6988BE1AAE2}"/>
              </a:ext>
            </a:extLst>
          </p:cNvPr>
          <p:cNvCxnSpPr>
            <a:cxnSpLocks/>
          </p:cNvCxnSpPr>
          <p:nvPr/>
        </p:nvCxnSpPr>
        <p:spPr>
          <a:xfrm flipH="1" flipV="1">
            <a:off x="6702804" y="2774758"/>
            <a:ext cx="3624402" cy="1436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A558393-9541-442C-A3BC-4A59C050124F}"/>
              </a:ext>
            </a:extLst>
          </p:cNvPr>
          <p:cNvSpPr txBox="1"/>
          <p:nvPr/>
        </p:nvSpPr>
        <p:spPr>
          <a:xfrm>
            <a:off x="3558408" y="4240118"/>
            <a:ext cx="26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机翼：碳纤维杆</a:t>
            </a:r>
            <a:r>
              <a:rPr lang="en-US" altLang="zh-CN" dirty="0"/>
              <a:t>+</a:t>
            </a:r>
            <a:r>
              <a:rPr lang="zh-CN" altLang="en-US" dirty="0"/>
              <a:t>风筝皮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139621C4-C888-4373-A371-4D26FCD3D82E}"/>
              </a:ext>
            </a:extLst>
          </p:cNvPr>
          <p:cNvCxnSpPr/>
          <p:nvPr/>
        </p:nvCxnSpPr>
        <p:spPr>
          <a:xfrm flipV="1">
            <a:off x="4914550" y="3571869"/>
            <a:ext cx="0" cy="657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5" name="直接箭头连接符 1024">
            <a:extLst>
              <a:ext uri="{FF2B5EF4-FFF2-40B4-BE49-F238E27FC236}">
                <a16:creationId xmlns:a16="http://schemas.microsoft.com/office/drawing/2014/main" id="{793CF7F3-1B73-470A-96BA-4E8A1D404F12}"/>
              </a:ext>
            </a:extLst>
          </p:cNvPr>
          <p:cNvCxnSpPr/>
          <p:nvPr/>
        </p:nvCxnSpPr>
        <p:spPr>
          <a:xfrm flipV="1">
            <a:off x="6145410" y="3736779"/>
            <a:ext cx="0" cy="1132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6F09B86D-D02A-4D77-85A3-20E713C20C1C}"/>
              </a:ext>
            </a:extLst>
          </p:cNvPr>
          <p:cNvSpPr txBox="1"/>
          <p:nvPr/>
        </p:nvSpPr>
        <p:spPr>
          <a:xfrm>
            <a:off x="4722614" y="4897915"/>
            <a:ext cx="218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铝合金</a:t>
            </a:r>
            <a:r>
              <a:rPr lang="en-US" altLang="zh-CN" dirty="0"/>
              <a:t>CNC</a:t>
            </a:r>
            <a:r>
              <a:rPr lang="zh-CN" altLang="en-US" dirty="0"/>
              <a:t>减速器</a:t>
            </a:r>
            <a:endParaRPr lang="en-US" altLang="zh-CN" dirty="0"/>
          </a:p>
          <a:p>
            <a:r>
              <a:rPr lang="zh-CN" altLang="en-US" dirty="0"/>
              <a:t>（减速比</a:t>
            </a:r>
            <a:r>
              <a:rPr lang="en-US" altLang="zh-CN" dirty="0"/>
              <a:t>19.6:1</a:t>
            </a:r>
            <a:r>
              <a:rPr lang="zh-CN" altLang="en-US" dirty="0"/>
              <a:t>）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4A936AA-F5D9-475C-9CC2-86135CDE6E4A}"/>
              </a:ext>
            </a:extLst>
          </p:cNvPr>
          <p:cNvSpPr txBox="1"/>
          <p:nvPr/>
        </p:nvSpPr>
        <p:spPr>
          <a:xfrm>
            <a:off x="8337877" y="4369928"/>
            <a:ext cx="143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打印接头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E90DE7B-A5B9-4AB8-AD63-74F07C7C2809}"/>
              </a:ext>
            </a:extLst>
          </p:cNvPr>
          <p:cNvCxnSpPr>
            <a:cxnSpLocks/>
          </p:cNvCxnSpPr>
          <p:nvPr/>
        </p:nvCxnSpPr>
        <p:spPr>
          <a:xfrm flipH="1" flipV="1">
            <a:off x="8236852" y="2218997"/>
            <a:ext cx="633350" cy="2137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2DA09E0-A651-4D05-AB26-040E88D4372C}"/>
              </a:ext>
            </a:extLst>
          </p:cNvPr>
          <p:cNvCxnSpPr>
            <a:cxnSpLocks/>
          </p:cNvCxnSpPr>
          <p:nvPr/>
        </p:nvCxnSpPr>
        <p:spPr>
          <a:xfrm flipH="1" flipV="1">
            <a:off x="6251014" y="3282648"/>
            <a:ext cx="2065661" cy="127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4" name="文本框 1033">
            <a:extLst>
              <a:ext uri="{FF2B5EF4-FFF2-40B4-BE49-F238E27FC236}">
                <a16:creationId xmlns:a16="http://schemas.microsoft.com/office/drawing/2014/main" id="{9FD1A9AE-373D-495D-B6F1-A43E2E91D6A9}"/>
              </a:ext>
            </a:extLst>
          </p:cNvPr>
          <p:cNvSpPr txBox="1"/>
          <p:nvPr/>
        </p:nvSpPr>
        <p:spPr>
          <a:xfrm>
            <a:off x="7197754" y="5036414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主体结构：碳纤维板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A139655-65E0-4C85-8009-13B19CB0A1DE}"/>
              </a:ext>
            </a:extLst>
          </p:cNvPr>
          <p:cNvCxnSpPr>
            <a:cxnSpLocks/>
          </p:cNvCxnSpPr>
          <p:nvPr/>
        </p:nvCxnSpPr>
        <p:spPr>
          <a:xfrm flipH="1" flipV="1">
            <a:off x="7481873" y="3251239"/>
            <a:ext cx="539329" cy="1800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CDEFAD9-3CFF-46CE-8D1C-C94852EA4B35}"/>
              </a:ext>
            </a:extLst>
          </p:cNvPr>
          <p:cNvCxnSpPr>
            <a:cxnSpLocks/>
          </p:cNvCxnSpPr>
          <p:nvPr/>
        </p:nvCxnSpPr>
        <p:spPr>
          <a:xfrm flipH="1" flipV="1">
            <a:off x="6501829" y="2820555"/>
            <a:ext cx="1403613" cy="2214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D763E08-ABB7-4FFC-8855-B7EEA66C9C9A}"/>
              </a:ext>
            </a:extLst>
          </p:cNvPr>
          <p:cNvCxnSpPr>
            <a:cxnSpLocks/>
          </p:cNvCxnSpPr>
          <p:nvPr/>
        </p:nvCxnSpPr>
        <p:spPr>
          <a:xfrm flipH="1" flipV="1">
            <a:off x="6848820" y="4340874"/>
            <a:ext cx="890295" cy="694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B5431E0-DBD9-4221-8B33-64AA0DDBF56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28328" r="16002" b="30325"/>
          <a:stretch/>
        </p:blipFill>
        <p:spPr>
          <a:xfrm>
            <a:off x="845981" y="5091543"/>
            <a:ext cx="768515" cy="46972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7DF5FE6-2762-4B91-9ACA-102F5FF1DF52}"/>
              </a:ext>
            </a:extLst>
          </p:cNvPr>
          <p:cNvSpPr txBox="1"/>
          <p:nvPr/>
        </p:nvSpPr>
        <p:spPr>
          <a:xfrm>
            <a:off x="1561436" y="3129276"/>
            <a:ext cx="16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2305</a:t>
            </a:r>
            <a:r>
              <a:rPr lang="zh-CN" altLang="en-US" dirty="0"/>
              <a:t>无刷电机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09D798-ADA3-479A-A418-34CDDA669886}"/>
              </a:ext>
            </a:extLst>
          </p:cNvPr>
          <p:cNvSpPr txBox="1"/>
          <p:nvPr/>
        </p:nvSpPr>
        <p:spPr>
          <a:xfrm>
            <a:off x="727522" y="4452440"/>
            <a:ext cx="123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BNO080</a:t>
            </a:r>
          </a:p>
          <a:p>
            <a:r>
              <a:rPr lang="zh-CN" altLang="en-US" dirty="0"/>
              <a:t>九轴</a:t>
            </a:r>
            <a:r>
              <a:rPr lang="en-US" altLang="zh-CN" dirty="0"/>
              <a:t>IMU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90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B13D8-EB45-4D97-AD35-77617C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B6EDC-6B95-4E99-84C5-47756941E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altLang="zh-CN" dirty="0">
                <a:hlinkClick r:id="rId2" action="ppaction://hlinkfile"/>
              </a:rPr>
              <a:t>[</a:t>
            </a:r>
            <a:r>
              <a:rPr lang="zh-CN" altLang="en-US" dirty="0">
                <a:hlinkClick r:id="rId2" action="ppaction://hlinkfile"/>
              </a:rPr>
              <a:t>点击此处打开</a:t>
            </a:r>
            <a:r>
              <a:rPr lang="en-US" altLang="zh-CN" dirty="0">
                <a:hlinkClick r:id="rId2" action="ppaction://hlinkfile"/>
              </a:rPr>
              <a:t>SolidWorks]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BDDFDD-E25A-4BD9-BF19-3444C0DC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137BB-8106-407D-9C58-569FE39C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06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仿真视频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C780C-4398-4F2C-876F-727F48D6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animation2">
            <a:hlinkClick r:id="" action="ppaction://media"/>
            <a:extLst>
              <a:ext uri="{FF2B5EF4-FFF2-40B4-BE49-F238E27FC236}">
                <a16:creationId xmlns:a16="http://schemas.microsoft.com/office/drawing/2014/main" id="{CDDAC452-4386-4D3D-BC26-AC72AE017D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9923" y="1409243"/>
            <a:ext cx="5262363" cy="2960079"/>
          </a:xfrm>
          <a:prstGeom prst="rect">
            <a:avLst/>
          </a:prstGeom>
        </p:spPr>
      </p:pic>
      <p:pic>
        <p:nvPicPr>
          <p:cNvPr id="7" name="explode">
            <a:hlinkClick r:id="" action="ppaction://media"/>
            <a:extLst>
              <a:ext uri="{FF2B5EF4-FFF2-40B4-BE49-F238E27FC236}">
                <a16:creationId xmlns:a16="http://schemas.microsoft.com/office/drawing/2014/main" id="{1C082701-C0F0-428B-ACDB-C0C0BCF7041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0182" y="1410277"/>
            <a:ext cx="5260306" cy="29600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038BCF-A630-464A-A126-499A367BEE89}"/>
              </a:ext>
            </a:extLst>
          </p:cNvPr>
          <p:cNvSpPr txBox="1"/>
          <p:nvPr/>
        </p:nvSpPr>
        <p:spPr>
          <a:xfrm>
            <a:off x="1740181" y="453771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跳跃运动 </a:t>
            </a:r>
            <a:r>
              <a:rPr lang="en-US" altLang="zh-CN" dirty="0"/>
              <a:t>&amp;&amp; </a:t>
            </a:r>
            <a:r>
              <a:rPr lang="zh-CN" altLang="en-US" dirty="0"/>
              <a:t>伸展运动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7F5A67-8061-4450-B8AF-1835763A5D60}"/>
              </a:ext>
            </a:extLst>
          </p:cNvPr>
          <p:cNvSpPr txBox="1"/>
          <p:nvPr/>
        </p:nvSpPr>
        <p:spPr>
          <a:xfrm>
            <a:off x="8012430" y="4537710"/>
            <a:ext cx="23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拆解动画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5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82" y="1440180"/>
            <a:ext cx="4494946" cy="36804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12550-2F20-42EF-AABE-6CCD5B7FD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38" y="1440180"/>
            <a:ext cx="4907280" cy="36804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2110C9-E075-49CF-B82C-8F09E6267335}"/>
              </a:ext>
            </a:extLst>
          </p:cNvPr>
          <p:cNvSpPr txBox="1"/>
          <p:nvPr/>
        </p:nvSpPr>
        <p:spPr>
          <a:xfrm>
            <a:off x="7115823" y="5210294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碳纤维板（组装前忘拍照了）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475300" y="5210294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切割</a:t>
            </a:r>
            <a:r>
              <a:rPr lang="en-US" altLang="zh-CN" dirty="0"/>
              <a:t>CAD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76394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489943"/>
            <a:ext cx="5264976" cy="3580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12550-2F20-42EF-AABE-6CCD5B7FD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22712" y="893121"/>
            <a:ext cx="3580933" cy="47745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2110C9-E075-49CF-B82C-8F09E6267335}"/>
              </a:ext>
            </a:extLst>
          </p:cNvPr>
          <p:cNvSpPr txBox="1"/>
          <p:nvPr/>
        </p:nvSpPr>
        <p:spPr>
          <a:xfrm>
            <a:off x="7115823" y="5183391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</a:t>
            </a:r>
            <a:r>
              <a:rPr lang="zh-CN" altLang="en-US" dirty="0"/>
              <a:t>打印接头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605057" y="5183391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模型预览</a:t>
            </a:r>
          </a:p>
        </p:txBody>
      </p:sp>
    </p:spTree>
    <p:extLst>
      <p:ext uri="{BB962C8B-B14F-4D97-AF65-F5344CB8AC3E}">
        <p14:creationId xmlns:p14="http://schemas.microsoft.com/office/powerpoint/2010/main" val="393936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CE46-06F9-4402-8950-B190AE8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684510-85E1-4628-B160-16848C21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1350D-5583-4A7A-9DDD-994B8375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3A30A-3A43-4695-9B75-903245F43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7" b="34153"/>
          <a:stretch/>
        </p:blipFill>
        <p:spPr>
          <a:xfrm>
            <a:off x="6745908" y="1752431"/>
            <a:ext cx="4774579" cy="33531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523276-0EF5-448F-ADC9-C5084348225C}"/>
              </a:ext>
            </a:extLst>
          </p:cNvPr>
          <p:cNvSpPr txBox="1"/>
          <p:nvPr/>
        </p:nvSpPr>
        <p:spPr>
          <a:xfrm>
            <a:off x="1826577" y="5256335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减速器模型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38F696-2797-4224-B8FD-CD562235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" r="3422"/>
          <a:stretch/>
        </p:blipFill>
        <p:spPr>
          <a:xfrm>
            <a:off x="669925" y="1752431"/>
            <a:ext cx="5708015" cy="33531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55F6B1-9E32-4088-BBA6-601DBE5BBFB8}"/>
              </a:ext>
            </a:extLst>
          </p:cNvPr>
          <p:cNvSpPr txBox="1"/>
          <p:nvPr/>
        </p:nvSpPr>
        <p:spPr>
          <a:xfrm>
            <a:off x="7435842" y="5245226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CNC</a:t>
            </a:r>
            <a:r>
              <a:rPr lang="zh-CN" altLang="en-US" dirty="0"/>
              <a:t>铝合金</a:t>
            </a:r>
          </a:p>
        </p:txBody>
      </p:sp>
    </p:spTree>
    <p:extLst>
      <p:ext uri="{BB962C8B-B14F-4D97-AF65-F5344CB8AC3E}">
        <p14:creationId xmlns:p14="http://schemas.microsoft.com/office/powerpoint/2010/main" val="296725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9C157-1675-4047-AD78-43589EA3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制造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55AF42-17C3-4B41-9228-14FB39F4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515100"/>
            <a:ext cx="4140201" cy="206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E280A5-2AFD-4DDD-92C9-F1F2746E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41E9FA-C4C6-45C4-A91A-E7A8F70F9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4901" y="718401"/>
            <a:ext cx="3896216" cy="5194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D09BAE-41A7-426C-A547-7F246EC5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367770"/>
            <a:ext cx="5181721" cy="3896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66EC49-0615-4174-930F-CA897F285448}"/>
              </a:ext>
            </a:extLst>
          </p:cNvPr>
          <p:cNvSpPr txBox="1"/>
          <p:nvPr/>
        </p:nvSpPr>
        <p:spPr>
          <a:xfrm>
            <a:off x="7168680" y="5263987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半成品实物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9B9EF5-6D82-4906-AC3B-1BFDE012317E}"/>
              </a:ext>
            </a:extLst>
          </p:cNvPr>
          <p:cNvSpPr txBox="1"/>
          <p:nvPr/>
        </p:nvSpPr>
        <p:spPr>
          <a:xfrm>
            <a:off x="1628612" y="5263987"/>
            <a:ext cx="339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机翼设计图</a:t>
            </a:r>
          </a:p>
        </p:txBody>
      </p:sp>
    </p:spTree>
    <p:extLst>
      <p:ext uri="{BB962C8B-B14F-4D97-AF65-F5344CB8AC3E}">
        <p14:creationId xmlns:p14="http://schemas.microsoft.com/office/powerpoint/2010/main" val="13996347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#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1887</TotalTime>
  <Words>293</Words>
  <Application>Microsoft Office PowerPoint</Application>
  <PresentationFormat>宽屏</PresentationFormat>
  <Paragraphs>98</Paragraphs>
  <Slides>17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微软雅黑</vt:lpstr>
      <vt:lpstr>Arial</vt:lpstr>
      <vt:lpstr>Calibri</vt:lpstr>
      <vt:lpstr>Wingdings</vt:lpstr>
      <vt:lpstr>主题5</vt:lpstr>
      <vt:lpstr>小型仿生跳跃滑翔运动装置 – 中期答辩</vt:lpstr>
      <vt:lpstr>硬件部分</vt:lpstr>
      <vt:lpstr>元件选型</vt:lpstr>
      <vt:lpstr>模型展示</vt:lpstr>
      <vt:lpstr>仿真视频</vt:lpstr>
      <vt:lpstr>制造</vt:lpstr>
      <vt:lpstr>制造</vt:lpstr>
      <vt:lpstr>制造</vt:lpstr>
      <vt:lpstr>制造</vt:lpstr>
      <vt:lpstr>制造</vt:lpstr>
      <vt:lpstr>软件部分</vt:lpstr>
      <vt:lpstr>电机控制</vt:lpstr>
      <vt:lpstr>空载测试</vt:lpstr>
      <vt:lpstr>带减速器测试</vt:lpstr>
      <vt:lpstr>嵌入式系统</vt:lpstr>
      <vt:lpstr>规划回顾</vt:lpstr>
      <vt:lpstr>感谢聆听~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Peter Bee</cp:lastModifiedBy>
  <cp:revision>55</cp:revision>
  <cp:lastPrinted>2018-02-05T16:00:00Z</cp:lastPrinted>
  <dcterms:created xsi:type="dcterms:W3CDTF">2018-02-05T16:00:00Z</dcterms:created>
  <dcterms:modified xsi:type="dcterms:W3CDTF">2020-04-07T01:45:51Z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